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hart19.xml" ContentType="application/vnd.openxmlformats-officedocument.drawingml.char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5"/>
  </p:notesMasterIdLst>
  <p:sldIdLst>
    <p:sldId id="256" r:id="rId2"/>
    <p:sldId id="299" r:id="rId3"/>
    <p:sldId id="364" r:id="rId4"/>
    <p:sldId id="270" r:id="rId5"/>
    <p:sldId id="269" r:id="rId6"/>
    <p:sldId id="320" r:id="rId7"/>
    <p:sldId id="335" r:id="rId8"/>
    <p:sldId id="276" r:id="rId9"/>
    <p:sldId id="275" r:id="rId10"/>
    <p:sldId id="358" r:id="rId11"/>
    <p:sldId id="359" r:id="rId12"/>
    <p:sldId id="365" r:id="rId13"/>
    <p:sldId id="288" r:id="rId14"/>
    <p:sldId id="344" r:id="rId15"/>
    <p:sldId id="355" r:id="rId16"/>
    <p:sldId id="266" r:id="rId17"/>
    <p:sldId id="257" r:id="rId18"/>
    <p:sldId id="259" r:id="rId19"/>
    <p:sldId id="258" r:id="rId20"/>
    <p:sldId id="322" r:id="rId21"/>
    <p:sldId id="323" r:id="rId22"/>
    <p:sldId id="265" r:id="rId23"/>
    <p:sldId id="302" r:id="rId24"/>
    <p:sldId id="360" r:id="rId25"/>
    <p:sldId id="361" r:id="rId26"/>
    <p:sldId id="366" r:id="rId27"/>
    <p:sldId id="291" r:id="rId28"/>
    <p:sldId id="345" r:id="rId29"/>
    <p:sldId id="354" r:id="rId30"/>
    <p:sldId id="305" r:id="rId31"/>
    <p:sldId id="312" r:id="rId32"/>
    <p:sldId id="306" r:id="rId33"/>
    <p:sldId id="307" r:id="rId34"/>
    <p:sldId id="308" r:id="rId35"/>
    <p:sldId id="310" r:id="rId36"/>
    <p:sldId id="314" r:id="rId37"/>
    <p:sldId id="315" r:id="rId38"/>
    <p:sldId id="362" r:id="rId39"/>
    <p:sldId id="363" r:id="rId40"/>
    <p:sldId id="367" r:id="rId41"/>
    <p:sldId id="316" r:id="rId42"/>
    <p:sldId id="350" r:id="rId43"/>
    <p:sldId id="357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77" autoAdjust="0"/>
    <p:restoredTop sz="94662" autoAdjust="0"/>
  </p:normalViewPr>
  <p:slideViewPr>
    <p:cSldViewPr>
      <p:cViewPr>
        <p:scale>
          <a:sx n="100" d="100"/>
          <a:sy n="100" d="100"/>
        </p:scale>
        <p:origin x="-204" y="9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1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167</c:v>
                </c:pt>
                <c:pt idx="1">
                  <c:v>659</c:v>
                </c:pt>
                <c:pt idx="2">
                  <c:v>826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Выполняли работу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162</c:v>
                </c:pt>
                <c:pt idx="1">
                  <c:v>618</c:v>
                </c:pt>
                <c:pt idx="2">
                  <c:v>780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-6.9444444444444642E-2"/>
                  <c:y val="-2.8060326608944881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7901234567901633E-2"/>
                  <c:y val="-0.2974396830022791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6.7901234567901633E-2"/>
                  <c:y val="-0.42371093179507696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0.97005988023952094</c:v>
                </c:pt>
                <c:pt idx="1">
                  <c:v>0.93778452200303564</c:v>
                </c:pt>
                <c:pt idx="2">
                  <c:v>0.9443099273607759</c:v>
                </c:pt>
              </c:numCache>
            </c:numRef>
          </c:val>
        </c:ser>
        <c:dLbls>
          <c:showVal val="1"/>
        </c:dLbls>
        <c:axId val="66197376"/>
        <c:axId val="66198912"/>
      </c:barChart>
      <c:catAx>
        <c:axId val="66197376"/>
        <c:scaling>
          <c:orientation val="minMax"/>
        </c:scaling>
        <c:axPos val="b"/>
        <c:tickLblPos val="nextTo"/>
        <c:crossAx val="66198912"/>
        <c:crosses val="autoZero"/>
        <c:auto val="1"/>
        <c:lblAlgn val="ctr"/>
        <c:lblOffset val="100"/>
      </c:catAx>
      <c:valAx>
        <c:axId val="66198912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66197376"/>
        <c:crosses val="autoZero"/>
        <c:crossBetween val="between"/>
      </c:valAx>
    </c:plotArea>
    <c:legend>
      <c:legendPos val="b"/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135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Зай- Каратайская ООШ</c:v>
                </c:pt>
                <c:pt idx="3">
                  <c:v>Н – Чершелинская ООШ</c:v>
                </c:pt>
                <c:pt idx="4">
                  <c:v>Н- Иштирякская ш –дет.сад</c:v>
                </c:pt>
                <c:pt idx="5">
                  <c:v>Ст – Иштерякская ООШ</c:v>
                </c:pt>
                <c:pt idx="6">
                  <c:v>Каркалинская ООШ</c:v>
                </c:pt>
                <c:pt idx="7">
                  <c:v>Куакбашская ООШ</c:v>
                </c:pt>
                <c:pt idx="8">
                  <c:v>Сугушлинская ООШ</c:v>
                </c:pt>
                <c:pt idx="9">
                  <c:v>Сарабикуловская ООШ</c:v>
                </c:pt>
                <c:pt idx="10">
                  <c:v>Керлигачская ООШ</c:v>
                </c:pt>
                <c:pt idx="11">
                  <c:v>Н. -Чершелин. ш – дет. сад</c:v>
                </c:pt>
                <c:pt idx="12">
                  <c:v>Н.Серёжкинская СОШ</c:v>
                </c:pt>
                <c:pt idx="13">
                  <c:v>Ивановская ООШ</c:v>
                </c:pt>
                <c:pt idx="14">
                  <c:v>Ст-Письмянская ООШ</c:v>
                </c:pt>
                <c:pt idx="15">
                  <c:v>Шугуровская СОШ </c:v>
                </c:pt>
                <c:pt idx="16">
                  <c:v>Тимяшевская СОШ</c:v>
                </c:pt>
                <c:pt idx="17">
                  <c:v>Подлесная ООШ</c:v>
                </c:pt>
                <c:pt idx="18">
                  <c:v>Старо - Кувакская СОШ</c:v>
                </c:pt>
                <c:pt idx="19">
                  <c:v>Урмышлинская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0.86000000000000065</c:v>
                </c:pt>
              </c:numCache>
            </c:numRef>
          </c:val>
        </c:ser>
        <c:axId val="90813184"/>
        <c:axId val="90814720"/>
      </c:barChart>
      <c:catAx>
        <c:axId val="9081318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0814720"/>
        <c:crosses val="autoZero"/>
        <c:auto val="1"/>
        <c:lblAlgn val="ctr"/>
        <c:lblOffset val="100"/>
      </c:catAx>
      <c:valAx>
        <c:axId val="9081472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0813184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490147149633554E-2"/>
          <c:y val="0.11904761904761912"/>
          <c:w val="0.93580130441650844"/>
          <c:h val="0.6369201766446122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ООШ №1</c:v>
                </c:pt>
                <c:pt idx="2">
                  <c:v>СОШ №7</c:v>
                </c:pt>
                <c:pt idx="3">
                  <c:v>СОШ №6</c:v>
                </c:pt>
                <c:pt idx="4">
                  <c:v>СОШ №3</c:v>
                </c:pt>
                <c:pt idx="5">
                  <c:v>СОШ №8</c:v>
                </c:pt>
                <c:pt idx="6">
                  <c:v>СОШ №5</c:v>
                </c:pt>
                <c:pt idx="7">
                  <c:v>СОШ №10</c:v>
                </c:pt>
                <c:pt idx="8">
                  <c:v>Лицей №12</c:v>
                </c:pt>
                <c:pt idx="9">
                  <c:v>СОШ №4</c:v>
                </c:pt>
                <c:pt idx="10">
                  <c:v>СОШ №13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0.84000000000000064</c:v>
                </c:pt>
                <c:pt idx="1">
                  <c:v>0.84000000000000064</c:v>
                </c:pt>
                <c:pt idx="2">
                  <c:v>0.84000000000000064</c:v>
                </c:pt>
                <c:pt idx="3">
                  <c:v>0.8</c:v>
                </c:pt>
                <c:pt idx="4">
                  <c:v>0.79</c:v>
                </c:pt>
                <c:pt idx="5">
                  <c:v>0.76000000000000112</c:v>
                </c:pt>
                <c:pt idx="6">
                  <c:v>0.74000000000000099</c:v>
                </c:pt>
                <c:pt idx="7">
                  <c:v>0.74000000000000099</c:v>
                </c:pt>
                <c:pt idx="8">
                  <c:v>0.73000000000000065</c:v>
                </c:pt>
                <c:pt idx="9">
                  <c:v>0.71000000000000063</c:v>
                </c:pt>
                <c:pt idx="10">
                  <c:v>0.67000000000000126</c:v>
                </c:pt>
                <c:pt idx="11">
                  <c:v>0.60000000000000064</c:v>
                </c:pt>
              </c:numCache>
            </c:numRef>
          </c:val>
        </c:ser>
        <c:axId val="91338624"/>
        <c:axId val="91340160"/>
      </c:barChart>
      <c:catAx>
        <c:axId val="913386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1340160"/>
        <c:crosses val="autoZero"/>
        <c:auto val="1"/>
        <c:lblAlgn val="ctr"/>
        <c:lblOffset val="100"/>
      </c:catAx>
      <c:valAx>
        <c:axId val="91340160"/>
        <c:scaling>
          <c:orientation val="minMax"/>
        </c:scaling>
        <c:delete val="1"/>
        <c:axPos val="l"/>
        <c:numFmt formatCode="0%" sourceLinked="1"/>
        <c:tickLblPos val="nextTo"/>
        <c:crossAx val="913386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Ст-Письмянская ООШ</c:v>
                </c:pt>
                <c:pt idx="1">
                  <c:v>Федотовская ООШ</c:v>
                </c:pt>
                <c:pt idx="2">
                  <c:v>Куакбашская ООШ</c:v>
                </c:pt>
                <c:pt idx="3">
                  <c:v>Керлигачская ООШ</c:v>
                </c:pt>
                <c:pt idx="4">
                  <c:v>Подлесная ООШ</c:v>
                </c:pt>
                <c:pt idx="5">
                  <c:v>Сарабикуловская ООШ</c:v>
                </c:pt>
                <c:pt idx="6">
                  <c:v>Тимяшевская СОШ</c:v>
                </c:pt>
                <c:pt idx="7">
                  <c:v>Ст – Иштерякская ООШ</c:v>
                </c:pt>
                <c:pt idx="8">
                  <c:v>Шугуровская СОШ </c:v>
                </c:pt>
                <c:pt idx="9">
                  <c:v>Н. -Чершелин. ш – дет. сад</c:v>
                </c:pt>
                <c:pt idx="10">
                  <c:v>Н.Серёжкинская СОШ</c:v>
                </c:pt>
                <c:pt idx="11">
                  <c:v>Н- Иштирякская ш –дет.сад</c:v>
                </c:pt>
                <c:pt idx="12">
                  <c:v>Каркалинская ООШ</c:v>
                </c:pt>
                <c:pt idx="13">
                  <c:v>Старо - Кувакская СОШ</c:v>
                </c:pt>
                <c:pt idx="14">
                  <c:v>СОШ им. Горького</c:v>
                </c:pt>
                <c:pt idx="15">
                  <c:v>Зай- Каратайская ООШ</c:v>
                </c:pt>
                <c:pt idx="16">
                  <c:v>Урмышлинская ООШ</c:v>
                </c:pt>
                <c:pt idx="17">
                  <c:v>Н – Чершелинская СОШ</c:v>
                </c:pt>
                <c:pt idx="18">
                  <c:v>Сугушлинская ООШ</c:v>
                </c:pt>
                <c:pt idx="19">
                  <c:v>Ивановская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0.91</c:v>
                </c:pt>
                <c:pt idx="1">
                  <c:v>0.86000000000000065</c:v>
                </c:pt>
                <c:pt idx="2">
                  <c:v>0.8</c:v>
                </c:pt>
                <c:pt idx="3">
                  <c:v>0.8</c:v>
                </c:pt>
                <c:pt idx="4">
                  <c:v>0.75000000000000133</c:v>
                </c:pt>
                <c:pt idx="5">
                  <c:v>0.75000000000000133</c:v>
                </c:pt>
                <c:pt idx="6">
                  <c:v>0.71000000000000063</c:v>
                </c:pt>
                <c:pt idx="7">
                  <c:v>0.70000000000000062</c:v>
                </c:pt>
                <c:pt idx="8">
                  <c:v>0.70000000000000062</c:v>
                </c:pt>
                <c:pt idx="9">
                  <c:v>0.67000000000000171</c:v>
                </c:pt>
                <c:pt idx="10">
                  <c:v>0.67000000000000171</c:v>
                </c:pt>
                <c:pt idx="11">
                  <c:v>0.67000000000000171</c:v>
                </c:pt>
                <c:pt idx="12">
                  <c:v>0.67000000000000171</c:v>
                </c:pt>
                <c:pt idx="13">
                  <c:v>0.67000000000000171</c:v>
                </c:pt>
                <c:pt idx="14">
                  <c:v>0.63000000000000134</c:v>
                </c:pt>
                <c:pt idx="15">
                  <c:v>0.56999999999999995</c:v>
                </c:pt>
                <c:pt idx="16">
                  <c:v>0.56999999999999995</c:v>
                </c:pt>
                <c:pt idx="17">
                  <c:v>0.56000000000000005</c:v>
                </c:pt>
                <c:pt idx="18">
                  <c:v>0.5</c:v>
                </c:pt>
                <c:pt idx="19">
                  <c:v>0.5</c:v>
                </c:pt>
              </c:numCache>
            </c:numRef>
          </c:val>
        </c:ser>
        <c:dLbls>
          <c:showVal val="1"/>
        </c:dLbls>
        <c:axId val="91446272"/>
        <c:axId val="91448064"/>
      </c:barChart>
      <c:catAx>
        <c:axId val="9144627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1448064"/>
        <c:crosses val="autoZero"/>
        <c:auto val="1"/>
        <c:lblAlgn val="ctr"/>
        <c:lblOffset val="100"/>
      </c:catAx>
      <c:valAx>
        <c:axId val="9144806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1446272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1106394132965813E-2"/>
          <c:y val="0"/>
          <c:w val="0.93889362373398633"/>
          <c:h val="0.6236926634170897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№8</c:v>
                </c:pt>
                <c:pt idx="2">
                  <c:v>Лицей №12</c:v>
                </c:pt>
                <c:pt idx="3">
                  <c:v>СОШ №4</c:v>
                </c:pt>
                <c:pt idx="4">
                  <c:v>СОШ №7</c:v>
                </c:pt>
                <c:pt idx="5">
                  <c:v>ООШ №1</c:v>
                </c:pt>
                <c:pt idx="6">
                  <c:v>СОШ №3</c:v>
                </c:pt>
                <c:pt idx="7">
                  <c:v>СОШ №6</c:v>
                </c:pt>
                <c:pt idx="8">
                  <c:v>СОШ №5</c:v>
                </c:pt>
                <c:pt idx="9">
                  <c:v>СОШ №10</c:v>
                </c:pt>
                <c:pt idx="10">
                  <c:v>СОШ №13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4.2</c:v>
                </c:pt>
                <c:pt idx="1">
                  <c:v>4.2</c:v>
                </c:pt>
                <c:pt idx="2">
                  <c:v>4.0999999999999996</c:v>
                </c:pt>
                <c:pt idx="3">
                  <c:v>4.0999999999999996</c:v>
                </c:pt>
                <c:pt idx="4">
                  <c:v>4.0999999999999996</c:v>
                </c:pt>
                <c:pt idx="5">
                  <c:v>4.0999999999999996</c:v>
                </c:pt>
                <c:pt idx="6">
                  <c:v>4</c:v>
                </c:pt>
                <c:pt idx="7">
                  <c:v>4</c:v>
                </c:pt>
                <c:pt idx="8">
                  <c:v>3.9</c:v>
                </c:pt>
                <c:pt idx="9">
                  <c:v>3.9</c:v>
                </c:pt>
                <c:pt idx="10">
                  <c:v>3.9</c:v>
                </c:pt>
                <c:pt idx="11">
                  <c:v>3.8</c:v>
                </c:pt>
              </c:numCache>
            </c:numRef>
          </c:val>
        </c:ser>
        <c:axId val="91689344"/>
        <c:axId val="91690880"/>
      </c:barChart>
      <c:catAx>
        <c:axId val="9168934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1690880"/>
        <c:crosses val="autoZero"/>
        <c:auto val="1"/>
        <c:lblAlgn val="ctr"/>
        <c:lblOffset val="100"/>
      </c:catAx>
      <c:valAx>
        <c:axId val="91690880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916893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1356591364722465"/>
          <c:y val="0"/>
          <c:w val="0.84887546148256265"/>
          <c:h val="0.61123301517196127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Н.-Иштиряк н.ш. -д.с.</c:v>
                </c:pt>
                <c:pt idx="1">
                  <c:v>Куакбашская ООШ</c:v>
                </c:pt>
                <c:pt idx="2">
                  <c:v>З.-Каратайская ООШ</c:v>
                </c:pt>
                <c:pt idx="3">
                  <c:v>Каркалинская ООШ</c:v>
                </c:pt>
                <c:pt idx="4">
                  <c:v>Федотовская ООШ</c:v>
                </c:pt>
                <c:pt idx="5">
                  <c:v>Н.-Сережкинская СОШ</c:v>
                </c:pt>
                <c:pt idx="6">
                  <c:v>Ст.-Письмянская ООШ</c:v>
                </c:pt>
                <c:pt idx="7">
                  <c:v>Керлигачская ООШ</c:v>
                </c:pt>
                <c:pt idx="8">
                  <c:v>Сугушлинская ООШ</c:v>
                </c:pt>
                <c:pt idx="9">
                  <c:v>Старо - Кувакская СОШ</c:v>
                </c:pt>
                <c:pt idx="10">
                  <c:v>Подлесная ООШ</c:v>
                </c:pt>
                <c:pt idx="11">
                  <c:v>Тимяшевская СОШ</c:v>
                </c:pt>
                <c:pt idx="12">
                  <c:v>Ст. – Иштиряк. ООШ</c:v>
                </c:pt>
                <c:pt idx="13">
                  <c:v>Зеленорощинская СОШ</c:v>
                </c:pt>
                <c:pt idx="14">
                  <c:v>Нижнечершилинская СОШ</c:v>
                </c:pt>
                <c:pt idx="15">
                  <c:v>Шугуровская СОШ</c:v>
                </c:pt>
                <c:pt idx="16">
                  <c:v>Сарабикуловская ООШ</c:v>
                </c:pt>
                <c:pt idx="17">
                  <c:v>Нов.Чершелин. Н.ш.- д.с       </c:v>
                </c:pt>
                <c:pt idx="18">
                  <c:v>Урмышлинская ООШ</c:v>
                </c:pt>
                <c:pt idx="19">
                  <c:v>Ивановская ООШ</c:v>
                </c:pt>
              </c:strCache>
            </c:strRef>
          </c:cat>
          <c:val>
            <c:numRef>
              <c:f>Лист1!$B$2:$B$21</c:f>
              <c:numCache>
                <c:formatCode>0.0</c:formatCode>
                <c:ptCount val="20"/>
                <c:pt idx="0">
                  <c:v>4.2</c:v>
                </c:pt>
                <c:pt idx="1">
                  <c:v>4.2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4</c:v>
                </c:pt>
                <c:pt idx="9">
                  <c:v>4</c:v>
                </c:pt>
                <c:pt idx="10">
                  <c:v>3.9</c:v>
                </c:pt>
                <c:pt idx="11">
                  <c:v>3.9</c:v>
                </c:pt>
                <c:pt idx="12">
                  <c:v>3.9</c:v>
                </c:pt>
                <c:pt idx="13">
                  <c:v>3.8</c:v>
                </c:pt>
                <c:pt idx="14">
                  <c:v>3.8</c:v>
                </c:pt>
                <c:pt idx="15">
                  <c:v>3.8</c:v>
                </c:pt>
                <c:pt idx="16">
                  <c:v>3.7</c:v>
                </c:pt>
                <c:pt idx="17">
                  <c:v>3.6</c:v>
                </c:pt>
                <c:pt idx="18">
                  <c:v>3.6</c:v>
                </c:pt>
                <c:pt idx="19">
                  <c:v>3.5</c:v>
                </c:pt>
              </c:numCache>
            </c:numRef>
          </c:val>
        </c:ser>
        <c:axId val="91887104"/>
        <c:axId val="91888640"/>
      </c:barChart>
      <c:catAx>
        <c:axId val="9188710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1888640"/>
        <c:crosses val="autoZero"/>
        <c:auto val="1"/>
        <c:lblAlgn val="ctr"/>
        <c:lblOffset val="100"/>
      </c:catAx>
      <c:valAx>
        <c:axId val="91888640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918871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167</c:v>
                </c:pt>
                <c:pt idx="1">
                  <c:v>659</c:v>
                </c:pt>
                <c:pt idx="2">
                  <c:v>826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Выполняли работу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164</c:v>
                </c:pt>
                <c:pt idx="1">
                  <c:v>615</c:v>
                </c:pt>
                <c:pt idx="2">
                  <c:v>779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-6.9444444444444503E-2"/>
                  <c:y val="-2.8060326608944881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7901234567901494E-2"/>
                  <c:y val="-0.2974396830022791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6.7901234567901494E-2"/>
                  <c:y val="-0.42371093179507696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0.98203592814371254</c:v>
                </c:pt>
                <c:pt idx="1">
                  <c:v>0.93323216995447544</c:v>
                </c:pt>
                <c:pt idx="2">
                  <c:v>0.94309927360774948</c:v>
                </c:pt>
              </c:numCache>
            </c:numRef>
          </c:val>
        </c:ser>
        <c:dLbls>
          <c:showVal val="1"/>
        </c:dLbls>
        <c:axId val="91267456"/>
        <c:axId val="91268992"/>
      </c:barChart>
      <c:catAx>
        <c:axId val="91267456"/>
        <c:scaling>
          <c:orientation val="minMax"/>
        </c:scaling>
        <c:axPos val="b"/>
        <c:tickLblPos val="nextTo"/>
        <c:crossAx val="91268992"/>
        <c:crosses val="autoZero"/>
        <c:auto val="1"/>
        <c:lblAlgn val="ctr"/>
        <c:lblOffset val="100"/>
      </c:catAx>
      <c:valAx>
        <c:axId val="91268992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91267456"/>
        <c:crosses val="autoZero"/>
        <c:crossBetween val="between"/>
      </c:valAx>
    </c:plotArea>
    <c:legend>
      <c:legendPos val="b"/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№4</c:v>
                </c:pt>
                <c:pt idx="2">
                  <c:v>СОШ №7</c:v>
                </c:pt>
                <c:pt idx="3">
                  <c:v>СОШ №8</c:v>
                </c:pt>
                <c:pt idx="4">
                  <c:v>СОШ №13</c:v>
                </c:pt>
                <c:pt idx="5">
                  <c:v>СОШ №10</c:v>
                </c:pt>
                <c:pt idx="6">
                  <c:v>СОШ №3</c:v>
                </c:pt>
                <c:pt idx="7">
                  <c:v>ООШ №1</c:v>
                </c:pt>
                <c:pt idx="8">
                  <c:v>СОШ №5</c:v>
                </c:pt>
                <c:pt idx="9">
                  <c:v>СОШ №6</c:v>
                </c:pt>
                <c:pt idx="10">
                  <c:v>Лицей №12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axId val="94005504"/>
        <c:axId val="94007296"/>
      </c:barChart>
      <c:catAx>
        <c:axId val="9400550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4007296"/>
        <c:crosses val="autoZero"/>
        <c:auto val="1"/>
        <c:lblAlgn val="ctr"/>
        <c:lblOffset val="100"/>
      </c:catAx>
      <c:valAx>
        <c:axId val="9400729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40055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Урмышлинская ООШ</c:v>
                </c:pt>
                <c:pt idx="1">
                  <c:v>Ст – Иштерякская ООШ</c:v>
                </c:pt>
                <c:pt idx="2">
                  <c:v>СОШ им. Горького</c:v>
                </c:pt>
                <c:pt idx="3">
                  <c:v>Шугуровская СОШ </c:v>
                </c:pt>
                <c:pt idx="4">
                  <c:v>Тимяшевская СОШ</c:v>
                </c:pt>
                <c:pt idx="5">
                  <c:v>Керлигачская ООШ</c:v>
                </c:pt>
                <c:pt idx="6">
                  <c:v>Н– Чершелинская СОШ</c:v>
                </c:pt>
                <c:pt idx="7">
                  <c:v>Федотовская ООШ</c:v>
                </c:pt>
                <c:pt idx="8">
                  <c:v>Сугушлинская ООШ</c:v>
                </c:pt>
                <c:pt idx="9">
                  <c:v>Сарабикуловская ООШ</c:v>
                </c:pt>
                <c:pt idx="10">
                  <c:v>Н–Чершелин. ш.– дет. сад</c:v>
                </c:pt>
                <c:pt idx="11">
                  <c:v>Куакбашская ООШ</c:v>
                </c:pt>
                <c:pt idx="12">
                  <c:v>Зай - Каратайская ООШ</c:v>
                </c:pt>
                <c:pt idx="13">
                  <c:v>Н - Иштирякская ш- д. сад</c:v>
                </c:pt>
                <c:pt idx="14">
                  <c:v>Н.Серёжкинская СОШ</c:v>
                </c:pt>
                <c:pt idx="15">
                  <c:v>Каркалинская ООШ</c:v>
                </c:pt>
                <c:pt idx="16">
                  <c:v>Ивановская ООШ</c:v>
                </c:pt>
                <c:pt idx="17">
                  <c:v>Ст-Письмянская ООШ</c:v>
                </c:pt>
                <c:pt idx="18">
                  <c:v>Старо - Кувакская СОШ</c:v>
                </c:pt>
                <c:pt idx="19">
                  <c:v>Подлесная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</c:numCache>
            </c:numRef>
          </c:val>
        </c:ser>
        <c:axId val="93928832"/>
        <c:axId val="93938816"/>
      </c:barChart>
      <c:catAx>
        <c:axId val="9392883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3938816"/>
        <c:crosses val="autoZero"/>
        <c:auto val="1"/>
        <c:lblAlgn val="ctr"/>
        <c:lblOffset val="100"/>
      </c:catAx>
      <c:valAx>
        <c:axId val="9393881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39288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8418262916119422E-2"/>
          <c:y val="4.2328042328042333E-2"/>
          <c:w val="0.91722922653296624"/>
          <c:h val="0.64846185893430064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>
                <c:manualLayout>
                  <c:x val="1.0160880609652968E-2"/>
                  <c:y val="-7.9365079365079413E-3"/>
                </c:manualLayout>
              </c:layout>
              <c:dLblPos val="outEnd"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/>
              <c:showVal val="1"/>
            </c:dLbl>
            <c:dLbl>
              <c:idx val="8"/>
              <c:layout>
                <c:manualLayout>
                  <c:x val="0"/>
                  <c:y val="-1.058201058201058E-2"/>
                </c:manualLayout>
              </c:layout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№3</c:v>
                </c:pt>
                <c:pt idx="2">
                  <c:v>СОШ №4</c:v>
                </c:pt>
                <c:pt idx="3">
                  <c:v>СОШ №6</c:v>
                </c:pt>
                <c:pt idx="4">
                  <c:v>СОШ №7</c:v>
                </c:pt>
                <c:pt idx="5">
                  <c:v>СОШ №5</c:v>
                </c:pt>
                <c:pt idx="6">
                  <c:v>СОШ №8</c:v>
                </c:pt>
                <c:pt idx="7">
                  <c:v>СОШ №10</c:v>
                </c:pt>
                <c:pt idx="8">
                  <c:v>ООШ №1</c:v>
                </c:pt>
                <c:pt idx="9">
                  <c:v>СОШ №13</c:v>
                </c:pt>
                <c:pt idx="10">
                  <c:v>Лицей №12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0.93</c:v>
                </c:pt>
                <c:pt idx="1">
                  <c:v>0.92</c:v>
                </c:pt>
                <c:pt idx="2">
                  <c:v>0.92</c:v>
                </c:pt>
                <c:pt idx="3">
                  <c:v>0.88</c:v>
                </c:pt>
                <c:pt idx="4">
                  <c:v>0.85000000000000064</c:v>
                </c:pt>
                <c:pt idx="5">
                  <c:v>0.85000000000000064</c:v>
                </c:pt>
                <c:pt idx="6">
                  <c:v>0.85000000000000064</c:v>
                </c:pt>
                <c:pt idx="7">
                  <c:v>0.84000000000000064</c:v>
                </c:pt>
                <c:pt idx="8">
                  <c:v>0.84000000000000064</c:v>
                </c:pt>
                <c:pt idx="9">
                  <c:v>0.83000000000000063</c:v>
                </c:pt>
                <c:pt idx="10">
                  <c:v>0.79</c:v>
                </c:pt>
                <c:pt idx="11">
                  <c:v>0.73000000000000065</c:v>
                </c:pt>
              </c:numCache>
            </c:numRef>
          </c:val>
        </c:ser>
        <c:axId val="93967104"/>
        <c:axId val="93968640"/>
      </c:barChart>
      <c:catAx>
        <c:axId val="93967104"/>
        <c:scaling>
          <c:orientation val="minMax"/>
        </c:scaling>
        <c:axPos val="b"/>
        <c:tickLblPos val="nextTo"/>
        <c:crossAx val="93968640"/>
        <c:crosses val="autoZero"/>
        <c:auto val="1"/>
        <c:lblAlgn val="ctr"/>
        <c:lblOffset val="100"/>
      </c:catAx>
      <c:valAx>
        <c:axId val="9396864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39671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0125300909985943"/>
          <c:y val="2.9100529100529089E-2"/>
          <c:w val="0.88368963541755585"/>
          <c:h val="0.6594394450693666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>
                <c:manualLayout>
                  <c:x val="0"/>
                  <c:y val="-5.2910052910052734E-3"/>
                </c:manualLayout>
              </c:layout>
              <c:showVal val="1"/>
            </c:dLbl>
            <c:dLbl>
              <c:idx val="8"/>
              <c:layout>
                <c:manualLayout>
                  <c:x val="-1.5057355482584161E-3"/>
                  <c:y val="-5.2910052910052734E-3"/>
                </c:manualLayout>
              </c:layout>
              <c:showVal val="1"/>
            </c:dLbl>
            <c:dLbl>
              <c:idx val="9"/>
              <c:layout>
                <c:manualLayout>
                  <c:x val="-3.0114710965169554E-3"/>
                  <c:y val="-5.2910052910052734E-3"/>
                </c:manualLayout>
              </c:layout>
              <c:showVal val="1"/>
            </c:dLbl>
            <c:dLbl>
              <c:idx val="10"/>
              <c:layout>
                <c:manualLayout>
                  <c:x val="3.0114710965169554E-3"/>
                  <c:y val="-5.2910052910052734E-3"/>
                </c:manualLayout>
              </c:layout>
              <c:showVal val="1"/>
            </c:dLbl>
            <c:dLbl>
              <c:idx val="11"/>
              <c:layout>
                <c:manualLayout>
                  <c:x val="0"/>
                  <c:y val="-1.058201058201058E-2"/>
                </c:manualLayout>
              </c:layout>
              <c:showVal val="1"/>
            </c:dLbl>
            <c:dLbl>
              <c:idx val="12"/>
              <c:layout>
                <c:manualLayout>
                  <c:x val="0"/>
                  <c:y val="5.2910052910053193E-3"/>
                </c:manualLayout>
              </c:layout>
              <c:showVal val="1"/>
            </c:dLbl>
            <c:dLbl>
              <c:idx val="13"/>
              <c:layout>
                <c:manualLayout>
                  <c:x val="-1.5057355482584701E-3"/>
                  <c:y val="7.9365079365079604E-3"/>
                </c:manualLayout>
              </c:layout>
              <c:showVal val="1"/>
            </c:dLbl>
            <c:dLbl>
              <c:idx val="14"/>
              <c:layout>
                <c:manualLayout>
                  <c:x val="-3.0114710965169554E-3"/>
                  <c:y val="7.9365079365079604E-3"/>
                </c:manualLayout>
              </c:layout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dLbl>
              <c:idx val="19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Урмышлинская ООШ</c:v>
                </c:pt>
                <c:pt idx="1">
                  <c:v>Ивановская ООШ</c:v>
                </c:pt>
                <c:pt idx="2">
                  <c:v>Н.Серёжкинская СОШ</c:v>
                </c:pt>
                <c:pt idx="3">
                  <c:v>Керлигачская ООШ</c:v>
                </c:pt>
                <c:pt idx="4">
                  <c:v>Н - Иштирякская ш- д. сад</c:v>
                </c:pt>
                <c:pt idx="5">
                  <c:v>Подлесная ООШ</c:v>
                </c:pt>
                <c:pt idx="6">
                  <c:v>СОШ им. Горького</c:v>
                </c:pt>
                <c:pt idx="7">
                  <c:v>Зай - Каратайская ООШ</c:v>
                </c:pt>
                <c:pt idx="8">
                  <c:v>Сарабикуловская ООШ</c:v>
                </c:pt>
                <c:pt idx="9">
                  <c:v>Старо - Кувакская СОШ</c:v>
                </c:pt>
                <c:pt idx="10">
                  <c:v>Тимяшевская СОШ</c:v>
                </c:pt>
                <c:pt idx="11">
                  <c:v>Н– Чершелинская СОШ</c:v>
                </c:pt>
                <c:pt idx="12">
                  <c:v>Федотовская ООШ</c:v>
                </c:pt>
                <c:pt idx="13">
                  <c:v>Ст-Письмянская ООШ</c:v>
                </c:pt>
                <c:pt idx="14">
                  <c:v>Каркалинская ООШ</c:v>
                </c:pt>
                <c:pt idx="15">
                  <c:v>Шугуровская СОШ </c:v>
                </c:pt>
                <c:pt idx="16">
                  <c:v>Ст – Иштерякская ООШ</c:v>
                </c:pt>
                <c:pt idx="17">
                  <c:v>Куакбашская ООШ</c:v>
                </c:pt>
                <c:pt idx="18">
                  <c:v>Н–Чершелин. ш.– дет. сад</c:v>
                </c:pt>
                <c:pt idx="19">
                  <c:v>Сугушлинская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0.91</c:v>
                </c:pt>
                <c:pt idx="10">
                  <c:v>0.91</c:v>
                </c:pt>
                <c:pt idx="11">
                  <c:v>0.86000000000000065</c:v>
                </c:pt>
                <c:pt idx="12">
                  <c:v>0.86000000000000065</c:v>
                </c:pt>
                <c:pt idx="13">
                  <c:v>0.83000000000000063</c:v>
                </c:pt>
                <c:pt idx="14">
                  <c:v>0.83000000000000063</c:v>
                </c:pt>
                <c:pt idx="15">
                  <c:v>0.81</c:v>
                </c:pt>
                <c:pt idx="16">
                  <c:v>0.8</c:v>
                </c:pt>
                <c:pt idx="17">
                  <c:v>0.67000000000000148</c:v>
                </c:pt>
                <c:pt idx="18">
                  <c:v>0.67000000000000148</c:v>
                </c:pt>
                <c:pt idx="19">
                  <c:v>0.5</c:v>
                </c:pt>
              </c:numCache>
            </c:numRef>
          </c:val>
        </c:ser>
        <c:axId val="94443392"/>
        <c:axId val="94444928"/>
      </c:barChart>
      <c:catAx>
        <c:axId val="9444339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4444928"/>
        <c:crosses val="autoZero"/>
        <c:auto val="1"/>
        <c:lblAlgn val="ctr"/>
        <c:lblOffset val="100"/>
      </c:catAx>
      <c:valAx>
        <c:axId val="9444492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4443392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СОШ №3</c:v>
                </c:pt>
                <c:pt idx="2">
                  <c:v>СОШ №4</c:v>
                </c:pt>
                <c:pt idx="3">
                  <c:v>СОШ №8</c:v>
                </c:pt>
                <c:pt idx="4">
                  <c:v>СОШ №13</c:v>
                </c:pt>
                <c:pt idx="5">
                  <c:v>Лицей №12</c:v>
                </c:pt>
                <c:pt idx="6">
                  <c:v>СОШ №10</c:v>
                </c:pt>
                <c:pt idx="7">
                  <c:v>СОШ №7</c:v>
                </c:pt>
                <c:pt idx="8">
                  <c:v>СОШ №5</c:v>
                </c:pt>
                <c:pt idx="9">
                  <c:v>СОШ №2</c:v>
                </c:pt>
                <c:pt idx="10">
                  <c:v>Гимназия №11</c:v>
                </c:pt>
                <c:pt idx="11">
                  <c:v>СОШ №6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0.97000000000000064</c:v>
                </c:pt>
              </c:numCache>
            </c:numRef>
          </c:val>
        </c:ser>
        <c:axId val="66625536"/>
        <c:axId val="66627072"/>
      </c:barChart>
      <c:catAx>
        <c:axId val="66625536"/>
        <c:scaling>
          <c:orientation val="minMax"/>
        </c:scaling>
        <c:axPos val="b"/>
        <c:tickLblPos val="nextTo"/>
        <c:crossAx val="66627072"/>
        <c:crosses val="autoZero"/>
        <c:auto val="1"/>
        <c:lblAlgn val="ctr"/>
        <c:lblOffset val="100"/>
      </c:catAx>
      <c:valAx>
        <c:axId val="6662707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66255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4437128914367939E-2"/>
          <c:y val="0"/>
          <c:w val="0.93556287108562231"/>
          <c:h val="0.7136397533641790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dLbl>
              <c:idx val="9"/>
              <c:layout>
                <c:manualLayout>
                  <c:x val="0"/>
                  <c:y val="-1.3227513227513331E-2"/>
                </c:manualLayout>
              </c:layout>
              <c:dLblPos val="outEnd"/>
              <c:showVal val="1"/>
            </c:dLbl>
            <c:dLbl>
              <c:idx val="10"/>
              <c:layout>
                <c:manualLayout>
                  <c:x val="0"/>
                  <c:y val="-1.3227513227513331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№4</c:v>
                </c:pt>
                <c:pt idx="1">
                  <c:v>СОШ №2</c:v>
                </c:pt>
                <c:pt idx="2">
                  <c:v>ООШ №1</c:v>
                </c:pt>
                <c:pt idx="3">
                  <c:v>СОШ №8</c:v>
                </c:pt>
                <c:pt idx="4">
                  <c:v>СОШ №10</c:v>
                </c:pt>
                <c:pt idx="5">
                  <c:v>СОШ №6</c:v>
                </c:pt>
                <c:pt idx="6">
                  <c:v>СОШ №3</c:v>
                </c:pt>
                <c:pt idx="7">
                  <c:v>СОШ №7</c:v>
                </c:pt>
                <c:pt idx="8">
                  <c:v>СОШ №5</c:v>
                </c:pt>
                <c:pt idx="9">
                  <c:v>СОШ №13</c:v>
                </c:pt>
                <c:pt idx="10">
                  <c:v>Лицей №12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4.5999999999999996</c:v>
                </c:pt>
                <c:pt idx="1">
                  <c:v>4.5999999999999996</c:v>
                </c:pt>
                <c:pt idx="2">
                  <c:v>4.5999999999999996</c:v>
                </c:pt>
                <c:pt idx="3">
                  <c:v>4.4000000000000004</c:v>
                </c:pt>
                <c:pt idx="4">
                  <c:v>4.3</c:v>
                </c:pt>
                <c:pt idx="5">
                  <c:v>4.3</c:v>
                </c:pt>
                <c:pt idx="6">
                  <c:v>4.3</c:v>
                </c:pt>
                <c:pt idx="7">
                  <c:v>4.2</c:v>
                </c:pt>
                <c:pt idx="8">
                  <c:v>4.2</c:v>
                </c:pt>
                <c:pt idx="9">
                  <c:v>4.0999999999999996</c:v>
                </c:pt>
                <c:pt idx="10">
                  <c:v>4.0999999999999996</c:v>
                </c:pt>
                <c:pt idx="11">
                  <c:v>3.8</c:v>
                </c:pt>
              </c:numCache>
            </c:numRef>
          </c:val>
        </c:ser>
        <c:axId val="94755840"/>
        <c:axId val="94569216"/>
      </c:barChart>
      <c:catAx>
        <c:axId val="9475584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4569216"/>
        <c:crosses val="autoZero"/>
        <c:auto val="1"/>
        <c:lblAlgn val="ctr"/>
        <c:lblOffset val="100"/>
      </c:catAx>
      <c:valAx>
        <c:axId val="94569216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947558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2695167716122341"/>
          <c:y val="3.8577287849597186E-2"/>
          <c:w val="0.86676096146612991"/>
          <c:h val="0.5996226184410067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8"/>
              <c:layout>
                <c:manualLayout>
                  <c:x val="-3.091765799957884E-3"/>
                  <c:y val="-1.2055592301856639E-2"/>
                </c:manualLayout>
              </c:layout>
              <c:dLblPos val="outEnd"/>
              <c:showVal val="1"/>
            </c:dLbl>
            <c:dLbl>
              <c:idx val="9"/>
              <c:layout>
                <c:manualLayout>
                  <c:x val="-1.5458828999789513E-3"/>
                  <c:y val="-1.2055402452999053E-2"/>
                </c:manualLayout>
              </c:layout>
              <c:dLblPos val="outEnd"/>
              <c:showVal val="1"/>
            </c:dLbl>
            <c:dLbl>
              <c:idx val="10"/>
              <c:layout>
                <c:manualLayout>
                  <c:x val="-1.5458828999789513E-3"/>
                  <c:y val="-1.2055402452999053E-2"/>
                </c:manualLayout>
              </c:layout>
              <c:dLblPos val="outEnd"/>
              <c:showVal val="1"/>
            </c:dLbl>
            <c:dLbl>
              <c:idx val="11"/>
              <c:layout>
                <c:manualLayout>
                  <c:x val="-1.5458828999789513E-3"/>
                  <c:y val="-1.2055402452999053E-2"/>
                </c:manualLayout>
              </c:layout>
              <c:dLblPos val="outEnd"/>
              <c:showVal val="1"/>
            </c:dLbl>
            <c:dLbl>
              <c:idx val="12"/>
              <c:layout>
                <c:manualLayout>
                  <c:x val="-1.5458828999789513E-3"/>
                  <c:y val="-1.2055402452999053E-2"/>
                </c:manualLayout>
              </c:layout>
              <c:dLblPos val="outEnd"/>
              <c:showVal val="1"/>
            </c:dLbl>
            <c:dLbl>
              <c:idx val="13"/>
              <c:layout>
                <c:manualLayout>
                  <c:x val="-1.5458828999789513E-3"/>
                  <c:y val="-1.2055402452999053E-2"/>
                </c:manualLayout>
              </c:layout>
              <c:dLblPos val="outEnd"/>
              <c:showVal val="1"/>
            </c:dLbl>
            <c:dLbl>
              <c:idx val="14"/>
              <c:layout>
                <c:manualLayout>
                  <c:x val="-1.5458828999789513E-3"/>
                  <c:y val="-2.4110804905998168E-2"/>
                </c:manualLayout>
              </c:layout>
              <c:dLblPos val="outEnd"/>
              <c:showVal val="1"/>
            </c:dLbl>
            <c:dLbl>
              <c:idx val="15"/>
              <c:layout>
                <c:manualLayout>
                  <c:x val="-1.5458828999789513E-3"/>
                  <c:y val="-2.4110804905998168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Н.Серёжкинская СОШ</c:v>
                </c:pt>
                <c:pt idx="1">
                  <c:v>Н. – Иштир.ш. – детский сад</c:v>
                </c:pt>
                <c:pt idx="2">
                  <c:v>Ивановская ООШ</c:v>
                </c:pt>
                <c:pt idx="3">
                  <c:v>Подлесная ООШ</c:v>
                </c:pt>
                <c:pt idx="4">
                  <c:v>Урмышлинская ООШ</c:v>
                </c:pt>
                <c:pt idx="5">
                  <c:v>СОШ им. Горького</c:v>
                </c:pt>
                <c:pt idx="6">
                  <c:v>Зай- Каратайская ООШ</c:v>
                </c:pt>
                <c:pt idx="7">
                  <c:v>Керлигачская ООШ</c:v>
                </c:pt>
                <c:pt idx="8">
                  <c:v>Тимяшевская СОШ</c:v>
                </c:pt>
                <c:pt idx="9">
                  <c:v>Сарабикуловская ООШ</c:v>
                </c:pt>
                <c:pt idx="10">
                  <c:v>Каркалинская ООШ</c:v>
                </c:pt>
                <c:pt idx="11">
                  <c:v>Ст. – Иштиряк. ООШ</c:v>
                </c:pt>
                <c:pt idx="12">
                  <c:v>Ст.-Письмянская ООШ</c:v>
                </c:pt>
                <c:pt idx="13">
                  <c:v>Федотовская ООШ</c:v>
                </c:pt>
                <c:pt idx="14">
                  <c:v>Шугуровская СОШ </c:v>
                </c:pt>
                <c:pt idx="15">
                  <c:v>Старо - Кувакская СОШ</c:v>
                </c:pt>
                <c:pt idx="16">
                  <c:v>Н – Чершелинская СОШ</c:v>
                </c:pt>
                <c:pt idx="17">
                  <c:v>Н. -Чершелинская н. шк сад</c:v>
                </c:pt>
                <c:pt idx="18">
                  <c:v>Куакбашская ООШ</c:v>
                </c:pt>
                <c:pt idx="19">
                  <c:v>Сугушлинская ООШ</c:v>
                </c:pt>
              </c:strCache>
            </c:strRef>
          </c:cat>
          <c:val>
            <c:numRef>
              <c:f>Лист1!$B$2:$B$21</c:f>
              <c:numCache>
                <c:formatCode>0.0</c:formatCode>
                <c:ptCount val="20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4.8</c:v>
                </c:pt>
                <c:pt idx="4">
                  <c:v>4.7</c:v>
                </c:pt>
                <c:pt idx="5">
                  <c:v>4.5999999999999996</c:v>
                </c:pt>
                <c:pt idx="6">
                  <c:v>4.5999999999999996</c:v>
                </c:pt>
                <c:pt idx="7">
                  <c:v>4.4000000000000004</c:v>
                </c:pt>
                <c:pt idx="8">
                  <c:v>4.3</c:v>
                </c:pt>
                <c:pt idx="9">
                  <c:v>4.3</c:v>
                </c:pt>
                <c:pt idx="10">
                  <c:v>4.2</c:v>
                </c:pt>
                <c:pt idx="11">
                  <c:v>4.2</c:v>
                </c:pt>
                <c:pt idx="12">
                  <c:v>4</c:v>
                </c:pt>
                <c:pt idx="13">
                  <c:v>4</c:v>
                </c:pt>
                <c:pt idx="14">
                  <c:v>4</c:v>
                </c:pt>
                <c:pt idx="15">
                  <c:v>4</c:v>
                </c:pt>
                <c:pt idx="16">
                  <c:v>4</c:v>
                </c:pt>
                <c:pt idx="17">
                  <c:v>4</c:v>
                </c:pt>
                <c:pt idx="18">
                  <c:v>3.6</c:v>
                </c:pt>
                <c:pt idx="19">
                  <c:v>3.4</c:v>
                </c:pt>
              </c:numCache>
            </c:numRef>
          </c:val>
        </c:ser>
        <c:axId val="94708096"/>
        <c:axId val="94709632"/>
      </c:barChart>
      <c:catAx>
        <c:axId val="9470809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4709632"/>
        <c:crosses val="autoZero"/>
        <c:auto val="1"/>
        <c:lblAlgn val="ctr"/>
        <c:lblOffset val="100"/>
      </c:catAx>
      <c:valAx>
        <c:axId val="94709632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94708096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141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Лист1!$A$2:$A$20</c:f>
              <c:strCache>
                <c:ptCount val="19"/>
                <c:pt idx="0">
                  <c:v>СОШ им. Горького</c:v>
                </c:pt>
                <c:pt idx="1">
                  <c:v>Федотовская  ООШ</c:v>
                </c:pt>
                <c:pt idx="2">
                  <c:v>Зай- Каратайская ООШ</c:v>
                </c:pt>
                <c:pt idx="3">
                  <c:v>Н. – Иштир.ш. – детский сад</c:v>
                </c:pt>
                <c:pt idx="4">
                  <c:v>Сарабикуловская ООШ</c:v>
                </c:pt>
                <c:pt idx="5">
                  <c:v>Керлигачская ООШ</c:v>
                </c:pt>
                <c:pt idx="6">
                  <c:v>Старо - Кувакская СОШ</c:v>
                </c:pt>
                <c:pt idx="7">
                  <c:v>Н. -Чершелинская н. шк сад</c:v>
                </c:pt>
                <c:pt idx="8">
                  <c:v>Н.Серёжкинская СОШ</c:v>
                </c:pt>
                <c:pt idx="9">
                  <c:v>Куакбашская ООШ</c:v>
                </c:pt>
                <c:pt idx="10">
                  <c:v>Ст.-Письмянская ООШ</c:v>
                </c:pt>
                <c:pt idx="11">
                  <c:v>Ивановская ООШ</c:v>
                </c:pt>
                <c:pt idx="12">
                  <c:v>Ст. – Иштиряк. ООШ</c:v>
                </c:pt>
                <c:pt idx="13">
                  <c:v>Н – Чершелинская СОШ</c:v>
                </c:pt>
                <c:pt idx="14">
                  <c:v>Шугуровская СОШ </c:v>
                </c:pt>
                <c:pt idx="15">
                  <c:v>Тимяшевская СОШ</c:v>
                </c:pt>
                <c:pt idx="16">
                  <c:v>Подлесная ООШ</c:v>
                </c:pt>
                <c:pt idx="17">
                  <c:v>Урмышлинская ООШ</c:v>
                </c:pt>
                <c:pt idx="18">
                  <c:v>Сугушлинская ООШ</c:v>
                </c:pt>
              </c:strCache>
            </c:strRef>
          </c:cat>
          <c:val>
            <c:numRef>
              <c:f>Лист1!$B$2:$B$20</c:f>
              <c:numCache>
                <c:formatCode>0%</c:formatCode>
                <c:ptCount val="1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0.84000000000000064</c:v>
                </c:pt>
              </c:numCache>
            </c:numRef>
          </c:val>
        </c:ser>
        <c:axId val="68475904"/>
        <c:axId val="68481792"/>
      </c:barChart>
      <c:catAx>
        <c:axId val="6847590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68481792"/>
        <c:crosses val="autoZero"/>
        <c:auto val="1"/>
        <c:lblAlgn val="ctr"/>
        <c:lblOffset val="100"/>
      </c:catAx>
      <c:valAx>
        <c:axId val="6848179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8475904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466693063182434E-2"/>
          <c:y val="4.2328117428821914E-2"/>
          <c:w val="0.93533311295216726"/>
          <c:h val="0.71363975336419205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№3</c:v>
                </c:pt>
                <c:pt idx="2">
                  <c:v>Лицей №12</c:v>
                </c:pt>
                <c:pt idx="3">
                  <c:v>СОШ №7</c:v>
                </c:pt>
                <c:pt idx="4">
                  <c:v>СОШ №5</c:v>
                </c:pt>
                <c:pt idx="5">
                  <c:v>СОШ №4</c:v>
                </c:pt>
                <c:pt idx="6">
                  <c:v>СОШ №6</c:v>
                </c:pt>
                <c:pt idx="7">
                  <c:v>СОШ №10</c:v>
                </c:pt>
                <c:pt idx="8">
                  <c:v>ООШ №1</c:v>
                </c:pt>
                <c:pt idx="9">
                  <c:v>СОШ №13</c:v>
                </c:pt>
                <c:pt idx="10">
                  <c:v>СОШ №8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0.82000000000000062</c:v>
                </c:pt>
                <c:pt idx="1">
                  <c:v>0.79</c:v>
                </c:pt>
                <c:pt idx="2">
                  <c:v>0.78</c:v>
                </c:pt>
                <c:pt idx="3">
                  <c:v>0.75000000000000144</c:v>
                </c:pt>
                <c:pt idx="4">
                  <c:v>0.72000000000000064</c:v>
                </c:pt>
                <c:pt idx="5">
                  <c:v>0.72000000000000064</c:v>
                </c:pt>
                <c:pt idx="6">
                  <c:v>0.71000000000000063</c:v>
                </c:pt>
                <c:pt idx="7">
                  <c:v>0.69000000000000061</c:v>
                </c:pt>
                <c:pt idx="8">
                  <c:v>0.68</c:v>
                </c:pt>
                <c:pt idx="9">
                  <c:v>0.67000000000000182</c:v>
                </c:pt>
                <c:pt idx="10">
                  <c:v>0.66000000000000181</c:v>
                </c:pt>
                <c:pt idx="11">
                  <c:v>0.61000000000000065</c:v>
                </c:pt>
              </c:numCache>
            </c:numRef>
          </c:val>
        </c:ser>
        <c:axId val="75496064"/>
        <c:axId val="75501952"/>
      </c:barChart>
      <c:catAx>
        <c:axId val="754960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5501952"/>
        <c:crosses val="autoZero"/>
        <c:auto val="1"/>
        <c:lblAlgn val="ctr"/>
        <c:lblOffset val="100"/>
      </c:catAx>
      <c:valAx>
        <c:axId val="7550195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5496064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16856602757085E-2"/>
          <c:y val="2.645502645502678E-2"/>
          <c:w val="0.89476271978995681"/>
          <c:h val="0.64581156522101402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layout/>
              <c:showVal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Куакбашская ООШ</c:v>
                </c:pt>
                <c:pt idx="1">
                  <c:v>Керлигачская ООШ</c:v>
                </c:pt>
                <c:pt idx="2">
                  <c:v>Подлесная ООШ</c:v>
                </c:pt>
                <c:pt idx="3">
                  <c:v>Шугуровская СОШ </c:v>
                </c:pt>
                <c:pt idx="4">
                  <c:v>Н- Иштирякская ш –дет.сад</c:v>
                </c:pt>
                <c:pt idx="5">
                  <c:v>Старо - Кувакская СОШ</c:v>
                </c:pt>
                <c:pt idx="6">
                  <c:v>Н. -Чершелин. ш – дет. сад</c:v>
                </c:pt>
                <c:pt idx="7">
                  <c:v>Н.Серёжкинская СОШ</c:v>
                </c:pt>
                <c:pt idx="8">
                  <c:v>СОШ им. Горького</c:v>
                </c:pt>
                <c:pt idx="9">
                  <c:v>Ст-Письмянская ООШ</c:v>
                </c:pt>
                <c:pt idx="10">
                  <c:v>Тимяшевская СОШ</c:v>
                </c:pt>
                <c:pt idx="11">
                  <c:v>Н – Чершелинская СОШ</c:v>
                </c:pt>
                <c:pt idx="12">
                  <c:v>Зай- Каратайская ООШ</c:v>
                </c:pt>
                <c:pt idx="13">
                  <c:v>Федотовская ООШ</c:v>
                </c:pt>
                <c:pt idx="14">
                  <c:v>Ст – Иштерякская ООШ</c:v>
                </c:pt>
                <c:pt idx="15">
                  <c:v>Сугушлинская ООШ</c:v>
                </c:pt>
                <c:pt idx="16">
                  <c:v>Ивановская ООШ</c:v>
                </c:pt>
                <c:pt idx="17">
                  <c:v>Сарабикуловская ООШ</c:v>
                </c:pt>
                <c:pt idx="18">
                  <c:v>Каркалинская ООШ</c:v>
                </c:pt>
                <c:pt idx="19">
                  <c:v>Урмышлинская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0.83000000000000063</c:v>
                </c:pt>
                <c:pt idx="1">
                  <c:v>0.8</c:v>
                </c:pt>
                <c:pt idx="2">
                  <c:v>0.75000000000000155</c:v>
                </c:pt>
                <c:pt idx="3">
                  <c:v>0.70000000000000062</c:v>
                </c:pt>
                <c:pt idx="4">
                  <c:v>0.67000000000000193</c:v>
                </c:pt>
                <c:pt idx="5">
                  <c:v>0.67000000000000193</c:v>
                </c:pt>
                <c:pt idx="6">
                  <c:v>0.67000000000000193</c:v>
                </c:pt>
                <c:pt idx="7">
                  <c:v>0.67000000000000193</c:v>
                </c:pt>
                <c:pt idx="8">
                  <c:v>0.67000000000000193</c:v>
                </c:pt>
                <c:pt idx="9">
                  <c:v>0.66000000000000192</c:v>
                </c:pt>
                <c:pt idx="10">
                  <c:v>0.6500000000000018</c:v>
                </c:pt>
                <c:pt idx="11">
                  <c:v>0.63000000000000156</c:v>
                </c:pt>
                <c:pt idx="12">
                  <c:v>0.56999999999999995</c:v>
                </c:pt>
                <c:pt idx="13">
                  <c:v>0.56000000000000005</c:v>
                </c:pt>
                <c:pt idx="14">
                  <c:v>0.5</c:v>
                </c:pt>
                <c:pt idx="15">
                  <c:v>0.5</c:v>
                </c:pt>
                <c:pt idx="16">
                  <c:v>0.5</c:v>
                </c:pt>
                <c:pt idx="17">
                  <c:v>0.5</c:v>
                </c:pt>
                <c:pt idx="18">
                  <c:v>0.5</c:v>
                </c:pt>
                <c:pt idx="19">
                  <c:v>0.43000000000000038</c:v>
                </c:pt>
              </c:numCache>
            </c:numRef>
          </c:val>
        </c:ser>
        <c:dLbls>
          <c:showVal val="1"/>
        </c:dLbls>
        <c:axId val="75530240"/>
        <c:axId val="75531776"/>
      </c:barChart>
      <c:catAx>
        <c:axId val="75530240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5531776"/>
        <c:crosses val="autoZero"/>
        <c:auto val="1"/>
        <c:lblAlgn val="ctr"/>
        <c:lblOffset val="100"/>
      </c:catAx>
      <c:valAx>
        <c:axId val="7553177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5530240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4666887047833091E-2"/>
          <c:y val="4.1245677623630378E-2"/>
          <c:w val="0.93533311295216726"/>
          <c:h val="0.71472211806858232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№4</c:v>
                </c:pt>
                <c:pt idx="1">
                  <c:v>СОШ №2</c:v>
                </c:pt>
                <c:pt idx="2">
                  <c:v>Лицей №12</c:v>
                </c:pt>
                <c:pt idx="3">
                  <c:v>СОШ №5</c:v>
                </c:pt>
                <c:pt idx="4">
                  <c:v>СОШ №13</c:v>
                </c:pt>
                <c:pt idx="5">
                  <c:v>СОШ №3</c:v>
                </c:pt>
                <c:pt idx="6">
                  <c:v>СОШ №7</c:v>
                </c:pt>
                <c:pt idx="7">
                  <c:v>СОШ №6</c:v>
                </c:pt>
                <c:pt idx="8">
                  <c:v>СОШ №10</c:v>
                </c:pt>
                <c:pt idx="9">
                  <c:v>СОШ №8</c:v>
                </c:pt>
                <c:pt idx="10">
                  <c:v>ООШ №1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4.5</c:v>
                </c:pt>
                <c:pt idx="1">
                  <c:v>4.2</c:v>
                </c:pt>
                <c:pt idx="2">
                  <c:v>4.0999999999999996</c:v>
                </c:pt>
                <c:pt idx="3">
                  <c:v>4</c:v>
                </c:pt>
                <c:pt idx="4">
                  <c:v>4</c:v>
                </c:pt>
                <c:pt idx="5">
                  <c:v>4</c:v>
                </c:pt>
                <c:pt idx="6">
                  <c:v>3.9</c:v>
                </c:pt>
                <c:pt idx="7">
                  <c:v>3.9</c:v>
                </c:pt>
                <c:pt idx="8">
                  <c:v>3.9</c:v>
                </c:pt>
                <c:pt idx="9">
                  <c:v>3.8</c:v>
                </c:pt>
                <c:pt idx="10">
                  <c:v>3.7</c:v>
                </c:pt>
                <c:pt idx="11">
                  <c:v>3.7</c:v>
                </c:pt>
              </c:numCache>
            </c:numRef>
          </c:val>
        </c:ser>
        <c:axId val="66644608"/>
        <c:axId val="68483712"/>
      </c:barChart>
      <c:catAx>
        <c:axId val="666446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68483712"/>
        <c:crosses val="autoZero"/>
        <c:auto val="1"/>
        <c:lblAlgn val="ctr"/>
        <c:lblOffset val="100"/>
      </c:catAx>
      <c:valAx>
        <c:axId val="68483712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66644608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2311837337471454"/>
          <c:y val="0"/>
          <c:w val="0.86676096146612991"/>
          <c:h val="0.5996226184410067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Н.Серёжкинская СОШ</c:v>
                </c:pt>
                <c:pt idx="1">
                  <c:v>Н. – Иштир.ш. – детский сад</c:v>
                </c:pt>
                <c:pt idx="2">
                  <c:v>Куакбашская ООШ</c:v>
                </c:pt>
                <c:pt idx="3">
                  <c:v>Керлигачская ООШ</c:v>
                </c:pt>
                <c:pt idx="4">
                  <c:v>Зай- Каратайская ООШ</c:v>
                </c:pt>
                <c:pt idx="5">
                  <c:v>Старо - Кувакская СОШ</c:v>
                </c:pt>
                <c:pt idx="6">
                  <c:v>Подлесная ООШ</c:v>
                </c:pt>
                <c:pt idx="7">
                  <c:v>Федотовская ООШ</c:v>
                </c:pt>
                <c:pt idx="8">
                  <c:v>Ст.-Письмянская ООШ</c:v>
                </c:pt>
                <c:pt idx="9">
                  <c:v>СОШ им. Горького</c:v>
                </c:pt>
                <c:pt idx="10">
                  <c:v>Шугуровская СОШ </c:v>
                </c:pt>
                <c:pt idx="11">
                  <c:v>Тимяшевская СОШ</c:v>
                </c:pt>
                <c:pt idx="12">
                  <c:v>Каркалинская ООШ</c:v>
                </c:pt>
                <c:pt idx="13">
                  <c:v>Ст. – Иштиряк. ООШ</c:v>
                </c:pt>
                <c:pt idx="14">
                  <c:v>Н. -Чершелинская н. шк сад</c:v>
                </c:pt>
                <c:pt idx="15">
                  <c:v>Н – Чершелинская СОШ</c:v>
                </c:pt>
                <c:pt idx="16">
                  <c:v>Урмышлинская ООШ</c:v>
                </c:pt>
                <c:pt idx="17">
                  <c:v>Ивановская ООШ</c:v>
                </c:pt>
                <c:pt idx="18">
                  <c:v>Сарабикуловская ООШ</c:v>
                </c:pt>
                <c:pt idx="19">
                  <c:v>Сугушлинская ООШ</c:v>
                </c:pt>
              </c:strCache>
            </c:strRef>
          </c:cat>
          <c:val>
            <c:numRef>
              <c:f>Лист1!$B$2:$B$21</c:f>
              <c:numCache>
                <c:formatCode>0.0</c:formatCode>
                <c:ptCount val="20"/>
                <c:pt idx="0">
                  <c:v>4.5</c:v>
                </c:pt>
                <c:pt idx="1">
                  <c:v>4.2</c:v>
                </c:pt>
                <c:pt idx="2">
                  <c:v>4.0999999999999996</c:v>
                </c:pt>
                <c:pt idx="3">
                  <c:v>4</c:v>
                </c:pt>
                <c:pt idx="4">
                  <c:v>4</c:v>
                </c:pt>
                <c:pt idx="5">
                  <c:v>4</c:v>
                </c:pt>
                <c:pt idx="6">
                  <c:v>3.9</c:v>
                </c:pt>
                <c:pt idx="7">
                  <c:v>3.9</c:v>
                </c:pt>
                <c:pt idx="8">
                  <c:v>3.9</c:v>
                </c:pt>
                <c:pt idx="9">
                  <c:v>3.8</c:v>
                </c:pt>
                <c:pt idx="10">
                  <c:v>3.8</c:v>
                </c:pt>
                <c:pt idx="11">
                  <c:v>3.8</c:v>
                </c:pt>
                <c:pt idx="12">
                  <c:v>3.8</c:v>
                </c:pt>
                <c:pt idx="13">
                  <c:v>3.7</c:v>
                </c:pt>
                <c:pt idx="14">
                  <c:v>3.6</c:v>
                </c:pt>
                <c:pt idx="15">
                  <c:v>3.6</c:v>
                </c:pt>
                <c:pt idx="16">
                  <c:v>3.6</c:v>
                </c:pt>
                <c:pt idx="17">
                  <c:v>3.5</c:v>
                </c:pt>
                <c:pt idx="18">
                  <c:v>3.5</c:v>
                </c:pt>
                <c:pt idx="19">
                  <c:v>3.2</c:v>
                </c:pt>
              </c:numCache>
            </c:numRef>
          </c:val>
        </c:ser>
        <c:axId val="82069376"/>
        <c:axId val="82427904"/>
      </c:barChart>
      <c:catAx>
        <c:axId val="8206937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2427904"/>
        <c:crosses val="autoZero"/>
        <c:auto val="1"/>
        <c:lblAlgn val="ctr"/>
        <c:lblOffset val="100"/>
      </c:catAx>
      <c:valAx>
        <c:axId val="82427904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82069376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167</c:v>
                </c:pt>
                <c:pt idx="1">
                  <c:v>659</c:v>
                </c:pt>
                <c:pt idx="2">
                  <c:v>826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Выполняли работу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163</c:v>
                </c:pt>
                <c:pt idx="1">
                  <c:v>628</c:v>
                </c:pt>
                <c:pt idx="2">
                  <c:v>791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-6.9444444444444503E-2"/>
                  <c:y val="-2.8060326608944881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7901234567901494E-2"/>
                  <c:y val="-0.2974396830022790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6.7901234567901494E-2"/>
                  <c:y val="-0.42371093179507685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0.9760479041916168</c:v>
                </c:pt>
                <c:pt idx="1">
                  <c:v>0.95295902883156303</c:v>
                </c:pt>
                <c:pt idx="2">
                  <c:v>0.95762711864406891</c:v>
                </c:pt>
              </c:numCache>
            </c:numRef>
          </c:val>
        </c:ser>
        <c:dLbls>
          <c:showVal val="1"/>
        </c:dLbls>
        <c:axId val="90875392"/>
        <c:axId val="90876928"/>
      </c:barChart>
      <c:catAx>
        <c:axId val="90875392"/>
        <c:scaling>
          <c:orientation val="minMax"/>
        </c:scaling>
        <c:axPos val="b"/>
        <c:tickLblPos val="nextTo"/>
        <c:crossAx val="90876928"/>
        <c:crosses val="autoZero"/>
        <c:auto val="1"/>
        <c:lblAlgn val="ctr"/>
        <c:lblOffset val="100"/>
      </c:catAx>
      <c:valAx>
        <c:axId val="90876928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90875392"/>
        <c:crosses val="autoZero"/>
        <c:crossBetween val="between"/>
      </c:valAx>
    </c:plotArea>
    <c:legend>
      <c:legendPos val="b"/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№3</c:v>
                </c:pt>
                <c:pt idx="1">
                  <c:v>СОШ №4</c:v>
                </c:pt>
                <c:pt idx="2">
                  <c:v>СОШ №8</c:v>
                </c:pt>
                <c:pt idx="3">
                  <c:v>Лицей №12</c:v>
                </c:pt>
                <c:pt idx="4">
                  <c:v>СОШ №13</c:v>
                </c:pt>
                <c:pt idx="5">
                  <c:v>СОШ №10</c:v>
                </c:pt>
                <c:pt idx="6">
                  <c:v>ООШ №1</c:v>
                </c:pt>
                <c:pt idx="7">
                  <c:v>СОШ №5</c:v>
                </c:pt>
                <c:pt idx="8">
                  <c:v>СОШ №2</c:v>
                </c:pt>
                <c:pt idx="9">
                  <c:v>СОШ №7</c:v>
                </c:pt>
                <c:pt idx="10">
                  <c:v>СОШ №6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axId val="90938752"/>
        <c:axId val="90944640"/>
      </c:barChart>
      <c:catAx>
        <c:axId val="90938752"/>
        <c:scaling>
          <c:orientation val="minMax"/>
        </c:scaling>
        <c:axPos val="b"/>
        <c:tickLblPos val="nextTo"/>
        <c:crossAx val="90944640"/>
        <c:crosses val="autoZero"/>
        <c:auto val="1"/>
        <c:lblAlgn val="ctr"/>
        <c:lblOffset val="100"/>
      </c:catAx>
      <c:valAx>
        <c:axId val="9094464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09387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0.47431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4000528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                       ЛМР – 83%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0.18325</cdr:x>
      <cdr:y>0.07693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545616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</a:rPr>
            <a:t>ЛМР – 85,5%</a:t>
          </a:r>
          <a:endParaRPr lang="ru-RU" b="1" dirty="0">
            <a:solidFill>
              <a:srgbClr val="0070C0"/>
            </a:solidFill>
          </a:endParaRPr>
        </a:p>
      </cdr:txBody>
    </cdr:sp>
  </cdr:relSizeAnchor>
  <cdr:relSizeAnchor xmlns:cdr="http://schemas.openxmlformats.org/drawingml/2006/chartDrawing">
    <cdr:from>
      <cdr:x>0.00847</cdr:x>
      <cdr:y>0.20833</cdr:y>
    </cdr:from>
    <cdr:to>
      <cdr:x>0.99944</cdr:x>
      <cdr:y>0.21786</cdr:y>
    </cdr:to>
    <cdr:sp macro="" textlink="">
      <cdr:nvSpPr>
        <cdr:cNvPr id="4" name="Прямая соединительная линия 3"/>
        <cdr:cNvSpPr/>
      </cdr:nvSpPr>
      <cdr:spPr>
        <a:xfrm xmlns:a="http://schemas.openxmlformats.org/drawingml/2006/main">
          <a:off x="71438" y="1000132"/>
          <a:ext cx="8358246" cy="45719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0070C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25.12.2014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25.12.2014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25.12.2014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25.12.2014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928670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полугодовых проверочных  работ по предметам  учащихся </a:t>
            </a:r>
            <a:br>
              <a:rPr lang="ru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 классов 2014-2015 учебного года </a:t>
            </a: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85776"/>
            <a:ext cx="7498080" cy="1703414"/>
          </a:xfrm>
        </p:spPr>
        <p:txBody>
          <a:bodyPr/>
          <a:lstStyle/>
          <a:p>
            <a:r>
              <a:rPr lang="ru-RU" dirty="0" smtClean="0"/>
              <a:t>            </a:t>
            </a:r>
            <a:r>
              <a:rPr lang="ru-RU" sz="28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Таблица с результатами</a:t>
            </a:r>
            <a:endParaRPr lang="ru-RU" sz="2800" i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1214422"/>
          <a:ext cx="7643866" cy="4864079"/>
        </p:xfrm>
        <a:graphic>
          <a:graphicData uri="http://schemas.openxmlformats.org/drawingml/2006/table">
            <a:tbl>
              <a:tblPr/>
              <a:tblGrid>
                <a:gridCol w="1500198"/>
                <a:gridCol w="1071570"/>
                <a:gridCol w="714380"/>
                <a:gridCol w="642942"/>
                <a:gridCol w="714380"/>
                <a:gridCol w="541147"/>
                <a:gridCol w="673299"/>
                <a:gridCol w="857256"/>
                <a:gridCol w="928694"/>
              </a:tblGrid>
              <a:tr h="10001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учащихся выполнявших работу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«5»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«4»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«3»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«2»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 знаний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Средний балл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ООШ №1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11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56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№10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Гимназия №11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лицей №12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</a:rPr>
                        <a:t>        76</a:t>
                      </a:r>
                      <a:endParaRPr lang="ru-RU" sz="1600" dirty="0">
                        <a:latin typeface="Calibri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</a:rPr>
                        <a:t>     23</a:t>
                      </a:r>
                      <a:endParaRPr lang="ru-RU" sz="1600" dirty="0">
                        <a:latin typeface="Calibri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</a:rPr>
                        <a:t>     34</a:t>
                      </a:r>
                      <a:endParaRPr lang="ru-RU" sz="1600" dirty="0">
                        <a:latin typeface="Calibri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</a:rPr>
                        <a:t>     0</a:t>
                      </a:r>
                      <a:endParaRPr lang="ru-RU" sz="1600" dirty="0">
                        <a:latin typeface="Calibri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</a:rPr>
                        <a:t>     75</a:t>
                      </a:r>
                      <a:endParaRPr lang="ru-RU" sz="1600" dirty="0">
                        <a:latin typeface="Calibri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</a:rPr>
                        <a:t>      100</a:t>
                      </a:r>
                      <a:endParaRPr lang="ru-RU" sz="1600" dirty="0">
                        <a:latin typeface="Calibri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4,1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562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№13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18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642966"/>
            <a:ext cx="7498080" cy="206060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              </a:t>
            </a:r>
            <a:r>
              <a:rPr lang="ru-RU" sz="28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Таблица с результатами</a:t>
            </a:r>
            <a:endParaRPr lang="ru-RU" sz="2800" i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5" y="857232"/>
          <a:ext cx="7500990" cy="5929354"/>
        </p:xfrm>
        <a:graphic>
          <a:graphicData uri="http://schemas.openxmlformats.org/drawingml/2006/table">
            <a:tbl>
              <a:tblPr/>
              <a:tblGrid>
                <a:gridCol w="2000263"/>
                <a:gridCol w="1071570"/>
                <a:gridCol w="714380"/>
                <a:gridCol w="500066"/>
                <a:gridCol w="571504"/>
                <a:gridCol w="428628"/>
                <a:gridCol w="642942"/>
                <a:gridCol w="714380"/>
                <a:gridCol w="857257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Кол-во учащихся </a:t>
                      </a:r>
                      <a:r>
                        <a:rPr lang="ru-RU" sz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выпол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работу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«5»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«4»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«3»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«2»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 знаний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Средний балл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Шугуровская 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95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Зеленорощинская 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1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Старокувакская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Тимяшевская СОШ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Старописьмянская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3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Подлесная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Ново-Сережкинская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Зай-Каратайская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1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4,0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Нижнечершилинская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3,6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Урмышлинская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100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Керлигачская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990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Сарабикуловская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724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Сугушлинская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84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3,2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5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Новочершилинская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НШДС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Каркалинская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78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Новоиштерякская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НШДС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69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Староиштерякская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5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Куакбашская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97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Федотовская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Ивановская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3,5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31" marR="15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Задания в которых допущен наибольший % ошибок</a:t>
            </a:r>
            <a:endParaRPr lang="ru-RU" sz="2800" i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1571612"/>
          <a:ext cx="7429552" cy="3929090"/>
        </p:xfrm>
        <a:graphic>
          <a:graphicData uri="http://schemas.openxmlformats.org/drawingml/2006/table">
            <a:tbl>
              <a:tblPr/>
              <a:tblGrid>
                <a:gridCol w="1214446"/>
                <a:gridCol w="6215106"/>
              </a:tblGrid>
              <a:tr h="10001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Арифметические действия с именованными числами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3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Решение 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уравнений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6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Решение геометрической 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задачи на </a:t>
                      </a:r>
                      <a:r>
                        <a:rPr lang="ru-RU" sz="2800" smtClean="0">
                          <a:latin typeface="Times New Roman"/>
                          <a:ea typeface="Calibri"/>
                          <a:cs typeface="Times New Roman"/>
                        </a:rPr>
                        <a:t>нахождение части.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1.Результаты  полугодовой  проверочной   работы по математике в 4  классах считать удовлетворительными,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показатели успеваемости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642966"/>
            <a:ext cx="7498080" cy="2060604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методисту УО: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642918"/>
            <a:ext cx="764386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Г.М.Гаделшиной, методисту по начальному образованию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разработать  и запланировать систему мер, направленных на стабилизацию и улучшение результатов муниципальных проверочных работ учащихся по математике к концу 2014-2015 учебного года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на заседаниях ШМО проанализировать результаты проверочных работ по математике в целях: совершенствования  качества подготовки выпускников начальной школы  к республиканским мониторинговым исследованиям, выявления типичных ошибок и организации работы по устранению пробелов в знаниях учащихся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срок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 30.12. 2014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года).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96646" indent="-514350">
              <a:buNone/>
            </a:pP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 с целью ликвидации пробелов в знаниях организовать работу с учащимися по индивидуальным планам 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(срок: постоянно)</a:t>
            </a:r>
          </a:p>
          <a:p>
            <a:pPr marL="596646" indent="-514350"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43042" y="-3857676"/>
            <a:ext cx="7143800" cy="45720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28728" y="714356"/>
            <a:ext cx="7478078" cy="246698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Всего учащихся по муниципальному району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826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Приняли участие – 791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(96%)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«5»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- 225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(28,4%)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«4»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- 370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(46,8%)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«3»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- 195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(24,7%)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- 1    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(0,1%)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99,9%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83,3%;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Средняя оценка – 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4,0.</a:t>
            </a: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Количество участников тестирования</a:t>
            </a:r>
            <a:endParaRPr lang="ru-RU" sz="2800" i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85776"/>
            <a:ext cx="7498080" cy="170341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городским школам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Математика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826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 780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(94%)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- 177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(22,7%)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- 373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(47,8%)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- 226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(29%)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- 4   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(0,5%)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99,5%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71%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3,9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357290" y="185736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1000108"/>
          <a:ext cx="7572428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786446" y="16430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0800000" flipV="1">
            <a:off x="7643834" y="1357298"/>
            <a:ext cx="1500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83%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28662" y="1428736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785786" y="2143116"/>
            <a:ext cx="821533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3" y="1500174"/>
            <a:ext cx="1441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4,0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28662" y="2000240"/>
          <a:ext cx="8072494" cy="53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1071538" y="3429000"/>
            <a:ext cx="8072462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642910" y="1785926"/>
            <a:ext cx="8786874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28630" y="1428736"/>
          <a:ext cx="8215370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715272" y="17144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20002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928670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ЛМР- 4,0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         </a:t>
            </a:r>
            <a:r>
              <a:rPr lang="ru-RU" sz="28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Таблица с результатами</a:t>
            </a:r>
            <a:endParaRPr lang="ru-RU" sz="2800" i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928670"/>
          <a:ext cx="7715304" cy="5726448"/>
        </p:xfrm>
        <a:graphic>
          <a:graphicData uri="http://schemas.openxmlformats.org/drawingml/2006/table">
            <a:tbl>
              <a:tblPr/>
              <a:tblGrid>
                <a:gridCol w="1857388"/>
                <a:gridCol w="1000132"/>
                <a:gridCol w="642942"/>
                <a:gridCol w="642942"/>
                <a:gridCol w="571504"/>
                <a:gridCol w="428628"/>
                <a:gridCol w="761465"/>
                <a:gridCol w="953047"/>
                <a:gridCol w="857256"/>
              </a:tblGrid>
              <a:tr h="571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Кол-во </a:t>
                      </a:r>
                      <a:r>
                        <a:rPr lang="ru-RU" sz="1800" b="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</a:t>
                      </a: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-</a:t>
                      </a:r>
                      <a:r>
                        <a:rPr lang="ru-RU" sz="1800" b="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ся</a:t>
                      </a: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выпол.работу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«5»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«4»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«3»</a:t>
                      </a:r>
                      <a:endParaRPr lang="ru-RU" sz="18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«2»</a:t>
                      </a:r>
                      <a:endParaRPr lang="ru-RU" sz="18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 знаний</a:t>
                      </a:r>
                      <a:endParaRPr lang="ru-RU" sz="18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8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Средний балл</a:t>
                      </a:r>
                      <a:endParaRPr lang="ru-RU" sz="18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ООШ №1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12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84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№2</a:t>
                      </a:r>
                      <a:endParaRPr lang="ru-RU" sz="18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68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84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№3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79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№4</a:t>
                      </a:r>
                      <a:endParaRPr lang="ru-RU" sz="18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7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№5</a:t>
                      </a:r>
                      <a:endParaRPr lang="ru-RU" sz="18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70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36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№6</a:t>
                      </a:r>
                      <a:endParaRPr lang="ru-RU" sz="18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85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40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№7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105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31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57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</a:t>
                      </a:r>
                      <a:r>
                        <a:rPr lang="ru-RU" sz="1800" b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84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№8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76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№10</a:t>
                      </a:r>
                      <a:endParaRPr lang="ru-RU" sz="18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46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Гимназия №11</a:t>
                      </a:r>
                      <a:endParaRPr lang="ru-RU" sz="18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42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</a:t>
                      </a:r>
                      <a:r>
                        <a:rPr lang="ru-RU" sz="1800" b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лицей №12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77</a:t>
                      </a: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27</a:t>
                      </a: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29</a:t>
                      </a: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</a:t>
                      </a:r>
                      <a:r>
                        <a:rPr lang="ru-RU" sz="1800" b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21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0</a:t>
                      </a: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7</a:t>
                      </a:r>
                      <a:r>
                        <a:rPr lang="ru-RU" sz="18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100</a:t>
                      </a: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8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№13</a:t>
                      </a:r>
                      <a:endParaRPr lang="ru-RU" sz="18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</a:t>
                      </a:r>
                      <a:r>
                        <a:rPr lang="ru-RU" sz="1800" b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18 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</a:t>
                      </a:r>
                      <a:endParaRPr lang="ru-RU" sz="1800" b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8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428652"/>
            <a:ext cx="7498080" cy="184629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                 </a:t>
            </a:r>
            <a:r>
              <a:rPr lang="ru-RU" sz="24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Таблица с результатами            </a:t>
            </a:r>
            <a:endParaRPr lang="ru-RU" sz="2400" i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9" y="857233"/>
          <a:ext cx="7786741" cy="5798669"/>
        </p:xfrm>
        <a:graphic>
          <a:graphicData uri="http://schemas.openxmlformats.org/drawingml/2006/table">
            <a:tbl>
              <a:tblPr/>
              <a:tblGrid>
                <a:gridCol w="2214577"/>
                <a:gridCol w="857256"/>
                <a:gridCol w="714380"/>
                <a:gridCol w="642942"/>
                <a:gridCol w="500066"/>
                <a:gridCol w="642942"/>
                <a:gridCol w="785818"/>
                <a:gridCol w="642942"/>
                <a:gridCol w="785818"/>
              </a:tblGrid>
              <a:tr h="3571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Кол-во уч -ся выпол.работу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«5»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«4»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«3»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«2»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 знаний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Средний балл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Шугуровская СОШ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Зеленорощинская СОШ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Старокувакская СОШ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95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Тимяшевская СОШ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Старописьмянская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4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Подлесная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Ново-Сережкинская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Зай-Каратайская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4,0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Нижнечершилинская СОШ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3,8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Урмышлинская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86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Керлигачская ООШ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Сарабикуловская ООШ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58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Сугушлинская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100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4,0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Новочершилинская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НШДС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Каркалинская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Новоиштерякская НШДС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Староиштерякская ООШ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Куакбашская ООШ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Федотовская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86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Ивановская ООШ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93" marR="173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Задания в которых допущен наибольший % ошибок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00166" y="1571612"/>
          <a:ext cx="7143800" cy="3357586"/>
        </p:xfrm>
        <a:graphic>
          <a:graphicData uri="http://schemas.openxmlformats.org/drawingml/2006/table">
            <a:tbl>
              <a:tblPr/>
              <a:tblGrid>
                <a:gridCol w="928694"/>
                <a:gridCol w="6215106"/>
              </a:tblGrid>
              <a:tr h="8572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2400" dirty="0">
                          <a:latin typeface="Times New Roman"/>
                          <a:ea typeface="Calibri"/>
                          <a:cs typeface="Times New Roman"/>
                        </a:rPr>
                        <a:t>Правописание безударных гласных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2400">
                          <a:latin typeface="Times New Roman"/>
                          <a:ea typeface="Calibri"/>
                          <a:cs typeface="Times New Roman"/>
                        </a:rPr>
                        <a:t>Правописание гласных после шипящих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2400">
                          <a:latin typeface="Times New Roman"/>
                          <a:ea typeface="Calibri"/>
                          <a:cs typeface="Times New Roman"/>
                        </a:rPr>
                        <a:t>Замена и пропуск букв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2400" dirty="0">
                          <a:latin typeface="Times New Roman"/>
                          <a:ea typeface="Calibri"/>
                          <a:cs typeface="Times New Roman"/>
                        </a:rPr>
                        <a:t>Правописание Ъ и Ь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714356"/>
            <a:ext cx="7498080" cy="5300666"/>
          </a:xfrm>
        </p:spPr>
        <p:txBody>
          <a:bodyPr>
            <a:normAutofit/>
          </a:bodyPr>
          <a:lstStyle/>
          <a:p>
            <a:pPr marL="596646" lvl="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Результаты  полугодовой  проверочной   работы по русскому языку в 4  классах считать удовлетворительными, показатели успеваемости недостаточными.</a:t>
            </a: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714404"/>
            <a:ext cx="7498080" cy="2132042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методисту УО: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714356"/>
            <a:ext cx="7576398" cy="553404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785794"/>
            <a:ext cx="7572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Г.М.Гаделшиной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методисту по начальному обучению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разработать  и запланировать систему мер, направленных на стабилизацию и улучшение результатов проверочных работ учащихся по русскому языку  к концу 2014-2015 учебного года.</a:t>
            </a:r>
          </a:p>
          <a:p>
            <a:pPr>
              <a:buFontTx/>
              <a:buChar char="-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заседаниях ШМО проанализировать результаты проверочных работ по русскому языку в целях: совершенствования  качества подготовки выпускников начальной школы  к республиканским мониторинговым исследованиям, выявления типичных ошибок и организации работы по устранению пробелов в знаниях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учащихся (срок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 30.12. 2014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года);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Количество участников тестирования</a:t>
            </a:r>
            <a:endParaRPr lang="ru-RU" sz="2800" i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500042"/>
            <a:ext cx="7498080" cy="4800600"/>
          </a:xfrm>
        </p:spPr>
        <p:txBody>
          <a:bodyPr>
            <a:normAutofit fontScale="25000" lnSpcReduction="20000"/>
          </a:bodyPr>
          <a:lstStyle/>
          <a:p>
            <a:pPr lvl="3">
              <a:buNone/>
            </a:pPr>
            <a:r>
              <a:rPr lang="ru-RU" sz="11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lvl="3">
              <a:buNone/>
            </a:pPr>
            <a:endParaRPr lang="ru-RU" sz="4400" b="1" i="1" dirty="0" smtClean="0"/>
          </a:p>
          <a:p>
            <a:pPr>
              <a:buNone/>
            </a:pP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Всего учащихся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- 826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–  779 </a:t>
            </a:r>
            <a:r>
              <a:rPr lang="ru-RU" sz="1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(94%)</a:t>
            </a:r>
          </a:p>
          <a:p>
            <a:pPr>
              <a:buNone/>
            </a:pP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«5» - 298 </a:t>
            </a:r>
            <a:r>
              <a:rPr lang="ru-RU" sz="1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(38,3%)</a:t>
            </a:r>
          </a:p>
          <a:p>
            <a:pPr>
              <a:buNone/>
            </a:pP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«4» - </a:t>
            </a: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368 </a:t>
            </a:r>
            <a:r>
              <a:rPr lang="ru-RU" sz="1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(47,2%)</a:t>
            </a:r>
          </a:p>
          <a:p>
            <a:pPr>
              <a:buNone/>
            </a:pP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«3» - </a:t>
            </a: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113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(14,5%)</a:t>
            </a:r>
          </a:p>
          <a:p>
            <a:pPr>
              <a:buNone/>
            </a:pP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«2»- 0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Успеваемость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100%;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Качество знаний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85,5%;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Средняя оценка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4,2.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Количество участников тестирования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городским школам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214414" y="1428736"/>
          <a:ext cx="764386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571472" y="1447800"/>
          <a:ext cx="8429684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7498080" cy="1143000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428728" y="1428736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30444" y="1571612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85,5%</a:t>
            </a:r>
            <a:endParaRPr lang="ru-RU" b="1" dirty="0">
              <a:solidFill>
                <a:srgbClr val="0070C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142976" y="2071678"/>
            <a:ext cx="8001024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142984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57457" y="714356"/>
            <a:ext cx="1186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4,2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214422"/>
          <a:ext cx="7429552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571572" y="1785926"/>
            <a:ext cx="7572428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071538" y="2214554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00100" y="2214554"/>
            <a:ext cx="6572296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6" y="1000108"/>
          <a:ext cx="8358214" cy="5338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42910" y="1500174"/>
            <a:ext cx="118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4,2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Arial Narrow" pitchFamily="34" charset="0"/>
              </a:rPr>
              <a:t>                </a:t>
            </a:r>
            <a:r>
              <a:rPr lang="ru-RU" sz="2800" i="1" dirty="0" smtClean="0">
                <a:solidFill>
                  <a:srgbClr val="0070C0"/>
                </a:solidFill>
                <a:latin typeface="Arial Narrow" pitchFamily="34" charset="0"/>
              </a:rPr>
              <a:t>Таблица с результатами</a:t>
            </a:r>
            <a:endParaRPr lang="ru-RU" sz="2800" i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1071547"/>
          <a:ext cx="7715304" cy="4742546"/>
        </p:xfrm>
        <a:graphic>
          <a:graphicData uri="http://schemas.openxmlformats.org/drawingml/2006/table">
            <a:tbl>
              <a:tblPr/>
              <a:tblGrid>
                <a:gridCol w="1928826"/>
                <a:gridCol w="1143008"/>
                <a:gridCol w="642942"/>
                <a:gridCol w="571504"/>
                <a:gridCol w="537229"/>
                <a:gridCol w="534341"/>
                <a:gridCol w="571504"/>
                <a:gridCol w="785818"/>
                <a:gridCol w="1000132"/>
              </a:tblGrid>
              <a:tr h="9286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учащихся выполнявших работу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«5»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«4»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«3»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«2»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 знаний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Средний балл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ООШ №1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12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12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58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№10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Гимназия №11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лицей №12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</a:rPr>
                        <a:t>               75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</a:rPr>
                        <a:t>        24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</a:rPr>
                        <a:t>      35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16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</a:rPr>
                        <a:t>      0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</a:rPr>
                        <a:t>       79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</a:rPr>
                        <a:t>       100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4,1</a:t>
                      </a: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562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18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500090"/>
            <a:ext cx="7498080" cy="191772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 Narrow" pitchFamily="34" charset="0"/>
              </a:rPr>
              <a:t>                      </a:t>
            </a:r>
            <a:r>
              <a:rPr lang="ru-RU" sz="2800" i="1" dirty="0" smtClean="0">
                <a:solidFill>
                  <a:srgbClr val="0070C0"/>
                </a:solidFill>
                <a:latin typeface="Arial Narrow" pitchFamily="34" charset="0"/>
              </a:rPr>
              <a:t>Таблица с результатами</a:t>
            </a:r>
            <a:endParaRPr lang="ru-RU" sz="2800" i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714356"/>
          <a:ext cx="7858180" cy="6148386"/>
        </p:xfrm>
        <a:graphic>
          <a:graphicData uri="http://schemas.openxmlformats.org/drawingml/2006/table">
            <a:tbl>
              <a:tblPr/>
              <a:tblGrid>
                <a:gridCol w="2214578"/>
                <a:gridCol w="928694"/>
                <a:gridCol w="571504"/>
                <a:gridCol w="612607"/>
                <a:gridCol w="458963"/>
                <a:gridCol w="571504"/>
                <a:gridCol w="785818"/>
                <a:gridCol w="785818"/>
                <a:gridCol w="928694"/>
              </a:tblGrid>
              <a:tr h="642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учащихся выполнявших работу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«5»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«4»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«3»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«2»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 знаний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Средний балл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Шугуровская СОШ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8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Зеленорощинская СОШ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8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Старокувакская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8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Тимяшевская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8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Старописьмянская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8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Подлесная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97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Ново-Сережкинская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5,0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97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Зай-Каратайская ООШ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4,6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97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Нижнечершилинская СОШ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4,0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8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Урмышлинская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8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Керлигачская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8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Сарабикуловская ООШ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97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Сугушлинская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3,4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48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Новочершилинская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НШДС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8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Каркалинская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25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Новоиштерякская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НШДС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5,0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8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Староиштерякская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8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Куакбашская ООШ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8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Федотовская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97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Ивановская ООШ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5,0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464" marR="13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городским школам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Задания в которых допущен наибольший % ошибок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571612"/>
          <a:ext cx="7215238" cy="4714908"/>
        </p:xfrm>
        <a:graphic>
          <a:graphicData uri="http://schemas.openxmlformats.org/drawingml/2006/table">
            <a:tbl>
              <a:tblPr/>
              <a:tblGrid>
                <a:gridCol w="714380"/>
                <a:gridCol w="6500858"/>
              </a:tblGrid>
              <a:tr h="6429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Какие деревья растут в тайге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Кто такие землепроходцы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Озёра России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Углубление с проросшими растительными склонами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Какое животное не обитает у водоёма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Какое животное не является жителем  пустыни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Каким свойством обладает глина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Самая высокая гора в России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2800" i="1" dirty="0" smtClean="0">
                <a:solidFill>
                  <a:srgbClr val="0070C0"/>
                </a:solidFill>
              </a:rPr>
              <a:t> :  </a:t>
            </a:r>
            <a:endParaRPr lang="ru-RU" sz="2800" i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07154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1071546"/>
            <a:ext cx="70723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Результаты  полугодовой  проверочной   работы по окружающему миру в 4   классах считать удовлетворительными.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-642966"/>
            <a:ext cx="7498080" cy="2132042"/>
          </a:xfrm>
        </p:spPr>
        <p:txBody>
          <a:bodyPr>
            <a:normAutofit/>
          </a:bodyPr>
          <a:lstStyle/>
          <a:p>
            <a:r>
              <a:rPr lang="ru-RU" sz="2800" i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методисту 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УО: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714356"/>
            <a:ext cx="7576398" cy="553404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785794"/>
            <a:ext cx="7572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Г.М.Гаделшиной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методисту по начальному образованию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разработать  и запланировать систему мер, направленных на стабилизацию и улучшение результатов проверочных работ учащихся по окружающему миру к концу 2014-2015 учебного года.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заседаниях ШМО проанализировать результаты проверочных работ по окружающему миру в целях: совершенствования  качества подготовки выпускников начальной школы  к республиканским мониторинговым исследованиям, выявления типичных ошибок и организации работы по устранению пробелов в знаниях учащихся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(срок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 30.12.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2014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года);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Рекомендации учителям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с целью ликвидации пробелов в знаниях организовать работу с учащимися по индивидуальным планам</a:t>
            </a:r>
          </a:p>
          <a:p>
            <a:pPr marL="596646" indent="-51435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285776"/>
            <a:ext cx="7498080" cy="1703414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14414" y="2285992"/>
            <a:ext cx="7715304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1500174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571612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71%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417638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000100" y="221455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10800000" flipV="1">
            <a:off x="7072330" y="1643050"/>
            <a:ext cx="1858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71%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0"/>
            <a:ext cx="7498080" cy="1143000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2214554"/>
            <a:ext cx="232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0800000" flipV="1">
            <a:off x="7286642" y="2140473"/>
            <a:ext cx="1857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3,9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1571612"/>
          <a:ext cx="7429552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 flipV="1">
            <a:off x="857224" y="2500306"/>
            <a:ext cx="8286776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071538" y="2214554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00100" y="2214554"/>
            <a:ext cx="6572296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1428736"/>
          <a:ext cx="8001056" cy="6124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034" y="1785926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3,9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3156</TotalTime>
  <Words>2042</Words>
  <Application>Microsoft Office PowerPoint</Application>
  <PresentationFormat>Экран (4:3)</PresentationFormat>
  <Paragraphs>1162</Paragraphs>
  <Slides>43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Солнцестояние</vt:lpstr>
      <vt:lpstr>                                     Результаты полугодовых проверочных  работ по предметам  учащихся  4 классов 2014-2015 учебного года   </vt:lpstr>
      <vt:lpstr>              Математика</vt:lpstr>
      <vt:lpstr>Количество участников тестирования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            Таблица с результатами</vt:lpstr>
      <vt:lpstr>              Таблица с результатами</vt:lpstr>
      <vt:lpstr>Задания в которых допущен наибольший % ошибок</vt:lpstr>
      <vt:lpstr>   Выводы:</vt:lpstr>
      <vt:lpstr>Рекомендации методисту УО:</vt:lpstr>
      <vt:lpstr>Слайд 15</vt:lpstr>
      <vt:lpstr>               Русский язык </vt:lpstr>
      <vt:lpstr>Количество участников тестирования</vt:lpstr>
      <vt:lpstr> 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                  Таблица с результатами</vt:lpstr>
      <vt:lpstr>                 Таблица с результатами            </vt:lpstr>
      <vt:lpstr>Задания в которых допущен наибольший % ошибок</vt:lpstr>
      <vt:lpstr>   Выводы:</vt:lpstr>
      <vt:lpstr>Рекомендации методисту УО:</vt:lpstr>
      <vt:lpstr>Слайд 29</vt:lpstr>
      <vt:lpstr>Слайд 30</vt:lpstr>
      <vt:lpstr>Количество участников тестирования</vt:lpstr>
      <vt:lpstr>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                Таблица с результатами</vt:lpstr>
      <vt:lpstr>                      Таблица с результатами</vt:lpstr>
      <vt:lpstr>Задания в которых допущен наибольший % ошибок</vt:lpstr>
      <vt:lpstr>  Выводы :  </vt:lpstr>
      <vt:lpstr>Рекомендации методисту УО:</vt:lpstr>
      <vt:lpstr>Слайд 43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Mac93</cp:lastModifiedBy>
  <cp:revision>417</cp:revision>
  <dcterms:created xsi:type="dcterms:W3CDTF">2012-12-17T07:09:56Z</dcterms:created>
  <dcterms:modified xsi:type="dcterms:W3CDTF">2014-12-25T18:13:01Z</dcterms:modified>
</cp:coreProperties>
</file>